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" name="Shape 10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0" t="23614" r="0" b="0"/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rcRect l="0" t="8267" r="0" b="15347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Текст заголовка"/>
          <p:cNvSpPr txBox="1"/>
          <p:nvPr>
            <p:ph type="title"/>
          </p:nvPr>
        </p:nvSpPr>
        <p:spPr>
          <a:xfrm>
            <a:off x="1524000" y="2364251"/>
            <a:ext cx="6629400" cy="185935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5" name="Уровень текста 1…"/>
          <p:cNvSpPr txBox="1"/>
          <p:nvPr>
            <p:ph type="body" sz="quarter" idx="1"/>
          </p:nvPr>
        </p:nvSpPr>
        <p:spPr>
          <a:xfrm>
            <a:off x="1524000" y="4360126"/>
            <a:ext cx="7753816" cy="117645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" name="Номер слайда"/>
          <p:cNvSpPr txBox="1"/>
          <p:nvPr>
            <p:ph type="sldNum" sz="quarter" idx="2"/>
          </p:nvPr>
        </p:nvSpPr>
        <p:spPr>
          <a:xfrm>
            <a:off x="11779118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0" t="23614" r="0" b="0"/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Текст заголовка"/>
          <p:cNvSpPr txBox="1"/>
          <p:nvPr>
            <p:ph type="title"/>
          </p:nvPr>
        </p:nvSpPr>
        <p:spPr>
          <a:xfrm>
            <a:off x="1516565" y="365125"/>
            <a:ext cx="9233212" cy="1325563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5" name="Уровень текста 1…"/>
          <p:cNvSpPr txBox="1"/>
          <p:nvPr>
            <p:ph type="body" idx="1"/>
          </p:nvPr>
        </p:nvSpPr>
        <p:spPr>
          <a:xfrm>
            <a:off x="1516565" y="1825625"/>
            <a:ext cx="9233212" cy="4140278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0" t="23614" r="0" b="0"/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Текст заголовка"/>
          <p:cNvSpPr txBox="1"/>
          <p:nvPr>
            <p:ph type="title"/>
          </p:nvPr>
        </p:nvSpPr>
        <p:spPr>
          <a:xfrm>
            <a:off x="1416205" y="1709738"/>
            <a:ext cx="9300119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5" name="Уровень текста 1…"/>
          <p:cNvSpPr txBox="1"/>
          <p:nvPr>
            <p:ph type="body" sz="quarter" idx="1"/>
          </p:nvPr>
        </p:nvSpPr>
        <p:spPr>
          <a:xfrm>
            <a:off x="1416205" y="4589462"/>
            <a:ext cx="9300119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0" t="23614" r="0" b="0"/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Текст заголовка"/>
          <p:cNvSpPr txBox="1"/>
          <p:nvPr>
            <p:ph type="title"/>
          </p:nvPr>
        </p:nvSpPr>
        <p:spPr>
          <a:xfrm>
            <a:off x="1516565" y="365125"/>
            <a:ext cx="9233212" cy="1325563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5" name="Уровень текста 1…"/>
          <p:cNvSpPr txBox="1"/>
          <p:nvPr>
            <p:ph type="body" sz="half" idx="1"/>
          </p:nvPr>
        </p:nvSpPr>
        <p:spPr>
          <a:xfrm>
            <a:off x="1137423" y="1825624"/>
            <a:ext cx="4882377" cy="3960001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0" t="23614" r="0" b="0"/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Текст заголовка"/>
          <p:cNvSpPr txBox="1"/>
          <p:nvPr>
            <p:ph type="title"/>
          </p:nvPr>
        </p:nvSpPr>
        <p:spPr>
          <a:xfrm>
            <a:off x="1137423" y="365125"/>
            <a:ext cx="10217965" cy="1325563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5" name="Уровень текста 1…"/>
          <p:cNvSpPr txBox="1"/>
          <p:nvPr>
            <p:ph type="body" sz="quarter" idx="1"/>
          </p:nvPr>
        </p:nvSpPr>
        <p:spPr>
          <a:xfrm>
            <a:off x="1137423" y="1681163"/>
            <a:ext cx="5007985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6" name="Text Placeholder 4"/>
          <p:cNvSpPr/>
          <p:nvPr>
            <p:ph type="body" sz="quarter" idx="21"/>
          </p:nvPr>
        </p:nvSpPr>
        <p:spPr>
          <a:xfrm>
            <a:off x="6322740" y="1681163"/>
            <a:ext cx="503264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0" t="23614" r="0" b="0"/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Текст заголовка"/>
          <p:cNvSpPr txBox="1"/>
          <p:nvPr>
            <p:ph type="title"/>
          </p:nvPr>
        </p:nvSpPr>
        <p:spPr>
          <a:xfrm>
            <a:off x="1516565" y="365125"/>
            <a:ext cx="9233212" cy="1325563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0" t="23614" r="0" b="0"/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Текст заголовка"/>
          <p:cNvSpPr txBox="1"/>
          <p:nvPr>
            <p:ph type="title"/>
          </p:nvPr>
        </p:nvSpPr>
        <p:spPr>
          <a:xfrm>
            <a:off x="1137423" y="449262"/>
            <a:ext cx="3932239" cy="160020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2" name="Уровень текста 1…"/>
          <p:cNvSpPr txBox="1"/>
          <p:nvPr>
            <p:ph type="body" sz="half" idx="1"/>
          </p:nvPr>
        </p:nvSpPr>
        <p:spPr>
          <a:xfrm>
            <a:off x="5183187" y="449262"/>
            <a:ext cx="6172201" cy="541178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3" name="Text Placeholder 3"/>
          <p:cNvSpPr/>
          <p:nvPr>
            <p:ph type="body" sz="quarter" idx="21"/>
          </p:nvPr>
        </p:nvSpPr>
        <p:spPr>
          <a:xfrm>
            <a:off x="1137423" y="2049461"/>
            <a:ext cx="3932238" cy="381158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8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0" t="23614" r="0" b="0"/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Текст заголовка"/>
          <p:cNvSpPr txBox="1"/>
          <p:nvPr>
            <p:ph type="title"/>
          </p:nvPr>
        </p:nvSpPr>
        <p:spPr>
          <a:xfrm>
            <a:off x="1137423" y="449262"/>
            <a:ext cx="3932239" cy="160020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93" name="Picture Placeholder 2"/>
          <p:cNvSpPr/>
          <p:nvPr>
            <p:ph type="pic" sz="half" idx="21"/>
          </p:nvPr>
        </p:nvSpPr>
        <p:spPr>
          <a:xfrm>
            <a:off x="5183187" y="449262"/>
            <a:ext cx="6172201" cy="541178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94" name="Уровень текста 1…"/>
          <p:cNvSpPr txBox="1"/>
          <p:nvPr>
            <p:ph type="body" sz="quarter" idx="1"/>
          </p:nvPr>
        </p:nvSpPr>
        <p:spPr>
          <a:xfrm>
            <a:off x="1137423" y="2049461"/>
            <a:ext cx="3932239" cy="38115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0" t="23614" r="0" b="0"/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Номер слайда"/>
          <p:cNvSpPr txBox="1"/>
          <p:nvPr>
            <p:ph type="sldNum" sz="quarter" idx="2"/>
          </p:nvPr>
        </p:nvSpPr>
        <p:spPr>
          <a:xfrm>
            <a:off x="11831156" y="6392767"/>
            <a:ext cx="25862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Текст заголовка"/>
          <p:cNvSpPr txBox="1"/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5" name="Уровень текста 1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576072">
              <a:defRPr sz="3780"/>
            </a:lvl1pPr>
          </a:lstStyle>
          <a:p>
            <a:pPr/>
            <a:r>
              <a:t>Проблемы выбора посадочного материала голубики высокорослой в России</a:t>
            </a:r>
          </a:p>
        </p:txBody>
      </p:sp>
      <p:sp>
        <p:nvSpPr>
          <p:cNvPr id="105" name="Subtitle 2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ГКФХ Мовсисян Артур (Модный Фермер)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3"/>
          <p:cNvSpPr txBox="1"/>
          <p:nvPr/>
        </p:nvSpPr>
        <p:spPr>
          <a:xfrm>
            <a:off x="1983849" y="6319510"/>
            <a:ext cx="5285631" cy="438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200">
                <a:solidFill>
                  <a:srgbClr val="888888"/>
                </a:solidFill>
              </a:defRPr>
            </a:pPr>
            <a:r>
              <a:t>V </a:t>
            </a:r>
            <a:r>
              <a:t>Международная конференция Ягоды России 2022</a:t>
            </a:r>
          </a:p>
          <a:p>
            <a:pPr algn="ctr">
              <a:defRPr sz="1200">
                <a:solidFill>
                  <a:srgbClr val="888888"/>
                </a:solidFill>
              </a:defRPr>
            </a:pPr>
            <a:r>
              <a:t>24 – 25 февраля, г. Воронеж</a:t>
            </a:r>
          </a:p>
        </p:txBody>
      </p:sp>
      <p:sp>
        <p:nvSpPr>
          <p:cNvPr id="108" name="Заголовок 1"/>
          <p:cNvSpPr txBox="1"/>
          <p:nvPr>
            <p:ph type="title"/>
          </p:nvPr>
        </p:nvSpPr>
        <p:spPr>
          <a:xfrm>
            <a:off x="1445940" y="748792"/>
            <a:ext cx="9300120" cy="2852738"/>
          </a:xfrm>
          <a:prstGeom prst="rect">
            <a:avLst/>
          </a:prstGeom>
        </p:spPr>
        <p:txBody>
          <a:bodyPr/>
          <a:lstStyle/>
          <a:p>
            <a:pPr/>
            <a:r>
              <a:t>*Беларусь</a:t>
            </a:r>
          </a:p>
          <a:p>
            <a:pPr/>
            <a:r>
              <a:t>*Польша</a:t>
            </a:r>
          </a:p>
          <a:p>
            <a:pPr/>
            <a:r>
              <a:t>*Голландия</a:t>
            </a:r>
          </a:p>
        </p:txBody>
      </p:sp>
      <p:sp>
        <p:nvSpPr>
          <p:cNvPr id="109" name="Текст 2"/>
          <p:cNvSpPr txBox="1"/>
          <p:nvPr>
            <p:ph type="body" sz="quarter" idx="1"/>
          </p:nvPr>
        </p:nvSpPr>
        <p:spPr>
          <a:xfrm>
            <a:off x="1445940" y="4409285"/>
            <a:ext cx="9300120" cy="1500188"/>
          </a:xfrm>
          <a:prstGeom prst="rect">
            <a:avLst/>
          </a:prstGeom>
        </p:spPr>
        <p:txBody>
          <a:bodyPr/>
          <a:lstStyle/>
          <a:p>
            <a:pPr/>
            <a:r>
              <a:t>Основные страны, поставщики посадочного материала для закладки товарных насаждений голубики высокорослой в РФ.</a:t>
            </a:r>
          </a:p>
        </p:txBody>
      </p:sp>
      <p:sp>
        <p:nvSpPr>
          <p:cNvPr id="110" name="Номер слайда 4"/>
          <p:cNvSpPr txBox="1"/>
          <p:nvPr>
            <p:ph type="sldNum" sz="quarter" idx="2"/>
          </p:nvPr>
        </p:nvSpPr>
        <p:spPr>
          <a:xfrm>
            <a:off x="11908398" y="6392767"/>
            <a:ext cx="181382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1" name="IMG_4295.jpeg" descr="IMG_429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78881" y="522381"/>
            <a:ext cx="2479171" cy="3305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IMG_4298.jpeg" descr="IMG_429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96133" y="522380"/>
            <a:ext cx="2479171" cy="3305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Нижний колонтитул 3"/>
          <p:cNvSpPr txBox="1"/>
          <p:nvPr/>
        </p:nvSpPr>
        <p:spPr>
          <a:xfrm>
            <a:off x="1983849" y="6319510"/>
            <a:ext cx="5285631" cy="438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200">
                <a:solidFill>
                  <a:srgbClr val="888888"/>
                </a:solidFill>
              </a:defRPr>
            </a:pPr>
            <a:r>
              <a:t>V </a:t>
            </a:r>
            <a:r>
              <a:t>Международная конференция Ягоды России 2022</a:t>
            </a:r>
          </a:p>
          <a:p>
            <a:pPr algn="ctr">
              <a:defRPr sz="1200">
                <a:solidFill>
                  <a:srgbClr val="888888"/>
                </a:solidFill>
              </a:defRPr>
            </a:pPr>
            <a:r>
              <a:t>24 – 25 февраля, г. Воронеж</a:t>
            </a:r>
          </a:p>
        </p:txBody>
      </p:sp>
      <p:sp>
        <p:nvSpPr>
          <p:cNvPr id="115" name="Заголовок 1"/>
          <p:cNvSpPr txBox="1"/>
          <p:nvPr>
            <p:ph type="title"/>
          </p:nvPr>
        </p:nvSpPr>
        <p:spPr>
          <a:xfrm>
            <a:off x="1479394" y="365125"/>
            <a:ext cx="9233212" cy="1894287"/>
          </a:xfrm>
          <a:prstGeom prst="rect">
            <a:avLst/>
          </a:prstGeom>
        </p:spPr>
        <p:txBody>
          <a:bodyPr/>
          <a:lstStyle/>
          <a:p>
            <a:pPr defTabSz="438911">
              <a:defRPr sz="2112"/>
            </a:pPr>
            <a:r>
              <a:t>ПЛЮСЫ</a:t>
            </a:r>
          </a:p>
          <a:p>
            <a:pPr defTabSz="438911">
              <a:defRPr sz="2112"/>
            </a:pPr>
          </a:p>
          <a:p>
            <a:pPr defTabSz="438911">
              <a:defRPr sz="2112"/>
            </a:pPr>
            <a:r>
              <a:t>* Беларусь - невысокая цена, короткое логистическое плечо, возможность посетить питомник или хозяйство. Развитое голубиководство.</a:t>
            </a:r>
          </a:p>
          <a:p>
            <a:pPr defTabSz="438911">
              <a:defRPr sz="2112"/>
            </a:pPr>
            <a:r>
              <a:t>* Польша -  в массе своей отсутсвие пересорта и качественные растения.</a:t>
            </a:r>
          </a:p>
          <a:p>
            <a:pPr defTabSz="438911">
              <a:defRPr sz="2112"/>
            </a:pPr>
            <a:r>
              <a:t>* Голландия - качественные растения, соответствие сорту, лицензионные сорта.</a:t>
            </a:r>
          </a:p>
        </p:txBody>
      </p:sp>
      <p:sp>
        <p:nvSpPr>
          <p:cNvPr id="116" name="Номер слайда 4"/>
          <p:cNvSpPr txBox="1"/>
          <p:nvPr>
            <p:ph type="sldNum" sz="quarter" idx="2"/>
          </p:nvPr>
        </p:nvSpPr>
        <p:spPr>
          <a:xfrm>
            <a:off x="11908398" y="6392767"/>
            <a:ext cx="181382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7" name="Заголовок 1"/>
          <p:cNvSpPr txBox="1"/>
          <p:nvPr/>
        </p:nvSpPr>
        <p:spPr>
          <a:xfrm>
            <a:off x="1479394" y="2744341"/>
            <a:ext cx="9233212" cy="189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defTabSz="448055">
              <a:lnSpc>
                <a:spcPct val="90000"/>
              </a:lnSpc>
              <a:defRPr sz="2156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Минусы</a:t>
            </a:r>
          </a:p>
          <a:p>
            <a:pPr defTabSz="448055">
              <a:lnSpc>
                <a:spcPct val="90000"/>
              </a:lnSpc>
              <a:defRPr sz="2156">
                <a:latin typeface="Calibri Light"/>
                <a:ea typeface="Calibri Light"/>
                <a:cs typeface="Calibri Light"/>
                <a:sym typeface="Calibri Light"/>
              </a:defRPr>
            </a:pPr>
          </a:p>
          <a:p>
            <a:pPr defTabSz="448055">
              <a:lnSpc>
                <a:spcPct val="90000"/>
              </a:lnSpc>
              <a:defRPr sz="2156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* Беларусь - жесточайший пересорт даже в крупных и старых питомниках.</a:t>
            </a:r>
          </a:p>
          <a:p>
            <a:pPr lvl="1" indent="0" defTabSz="448055">
              <a:lnSpc>
                <a:spcPct val="90000"/>
              </a:lnSpc>
              <a:defRPr sz="2156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* Польша - высокая стоимость с учетом транспортировки, не всегда                           вызревшие растения.</a:t>
            </a:r>
          </a:p>
          <a:p>
            <a:pPr defTabSz="448055">
              <a:lnSpc>
                <a:spcPct val="90000"/>
              </a:lnSpc>
              <a:defRPr sz="2156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* Голландия - цена еще выше.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Нижний колонтитул 4"/>
          <p:cNvSpPr txBox="1"/>
          <p:nvPr/>
        </p:nvSpPr>
        <p:spPr>
          <a:xfrm>
            <a:off x="1983849" y="6319510"/>
            <a:ext cx="5285631" cy="438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200">
                <a:solidFill>
                  <a:srgbClr val="888888"/>
                </a:solidFill>
              </a:defRPr>
            </a:pPr>
            <a:r>
              <a:t>V </a:t>
            </a:r>
            <a:r>
              <a:t>Международная конференция Ягоды России 2022 </a:t>
            </a:r>
          </a:p>
          <a:p>
            <a:pPr algn="ctr">
              <a:defRPr sz="1200">
                <a:solidFill>
                  <a:srgbClr val="888888"/>
                </a:solidFill>
              </a:defRPr>
            </a:pPr>
            <a:r>
              <a:t>24 – 25 февраля, г. Воронеж</a:t>
            </a:r>
          </a:p>
        </p:txBody>
      </p:sp>
      <p:sp>
        <p:nvSpPr>
          <p:cNvPr id="120" name="Заголовок 1"/>
          <p:cNvSpPr txBox="1"/>
          <p:nvPr>
            <p:ph type="title"/>
          </p:nvPr>
        </p:nvSpPr>
        <p:spPr>
          <a:xfrm>
            <a:off x="1299217" y="345105"/>
            <a:ext cx="9233211" cy="3859542"/>
          </a:xfrm>
          <a:prstGeom prst="rect">
            <a:avLst/>
          </a:prstGeom>
        </p:spPr>
        <p:txBody>
          <a:bodyPr/>
          <a:lstStyle/>
          <a:p>
            <a:pPr defTabSz="365760">
              <a:defRPr sz="1760"/>
            </a:pPr>
            <a:r>
              <a:t>Специализированные питомники в РФ</a:t>
            </a:r>
          </a:p>
          <a:p>
            <a:pPr defTabSz="365760">
              <a:defRPr sz="1760"/>
            </a:pPr>
          </a:p>
          <a:p>
            <a:pPr defTabSz="365760">
              <a:defRPr sz="1760"/>
            </a:pPr>
          </a:p>
          <a:p>
            <a:pPr defTabSz="365760">
              <a:defRPr sz="1760"/>
            </a:pPr>
            <a:r>
              <a:t>*Отсутствие исходного подконтрольного материала </a:t>
            </a:r>
          </a:p>
          <a:p>
            <a:pPr defTabSz="365760">
              <a:defRPr sz="1760"/>
            </a:pPr>
            <a:r>
              <a:t>   выращенного в РФ.</a:t>
            </a:r>
          </a:p>
          <a:p>
            <a:pPr defTabSz="365760">
              <a:defRPr sz="1760"/>
            </a:pPr>
          </a:p>
          <a:p>
            <a:pPr defTabSz="365760">
              <a:defRPr sz="1760"/>
            </a:pPr>
            <a:r>
              <a:t>*Отсутствие большинства сортов в Госреестре.</a:t>
            </a:r>
          </a:p>
          <a:p>
            <a:pPr defTabSz="365760">
              <a:defRPr sz="1760"/>
            </a:pPr>
          </a:p>
          <a:p>
            <a:pPr defTabSz="365760">
              <a:defRPr sz="1760"/>
            </a:pPr>
            <a:r>
              <a:t>*Отсутствие нормативных актов для апробации.</a:t>
            </a:r>
          </a:p>
          <a:p>
            <a:pPr defTabSz="365760">
              <a:defRPr sz="1760"/>
            </a:pPr>
          </a:p>
          <a:p>
            <a:pPr defTabSz="365760">
              <a:defRPr sz="1760"/>
            </a:pPr>
            <a:r>
              <a:t>*Отсутствие материальной базы и опыта питомниководства.</a:t>
            </a:r>
          </a:p>
          <a:p>
            <a:pPr defTabSz="365760">
              <a:defRPr sz="1760"/>
            </a:pPr>
          </a:p>
          <a:p>
            <a:pPr defTabSz="365760">
              <a:defRPr sz="1760"/>
            </a:pPr>
          </a:p>
          <a:p>
            <a:pPr defTabSz="365760">
              <a:defRPr sz="1760"/>
            </a:pPr>
          </a:p>
        </p:txBody>
      </p:sp>
      <p:sp>
        <p:nvSpPr>
          <p:cNvPr id="121" name="Номер слайда 5"/>
          <p:cNvSpPr txBox="1"/>
          <p:nvPr>
            <p:ph type="sldNum" sz="quarter" idx="2"/>
          </p:nvPr>
        </p:nvSpPr>
        <p:spPr>
          <a:xfrm>
            <a:off x="11908398" y="6392767"/>
            <a:ext cx="181382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2" name="IMG_4116.jpeg" descr="IMG_41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33744" y="381430"/>
            <a:ext cx="3523873" cy="4698497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Линия"/>
          <p:cNvSpPr/>
          <p:nvPr/>
        </p:nvSpPr>
        <p:spPr>
          <a:xfrm>
            <a:off x="1343688" y="871482"/>
            <a:ext cx="5587509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Личная история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Личная история:</a:t>
            </a:r>
          </a:p>
        </p:txBody>
      </p:sp>
      <p:sp>
        <p:nvSpPr>
          <p:cNvPr id="126" name="Номер слайда"/>
          <p:cNvSpPr txBox="1"/>
          <p:nvPr>
            <p:ph type="sldNum" sz="quarter" idx="2"/>
          </p:nvPr>
        </p:nvSpPr>
        <p:spPr>
          <a:xfrm>
            <a:off x="11908398" y="6392767"/>
            <a:ext cx="181382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7" name="* в 2018 были посажены первые 30.000 кустов…"/>
          <p:cNvSpPr txBox="1"/>
          <p:nvPr/>
        </p:nvSpPr>
        <p:spPr>
          <a:xfrm>
            <a:off x="1583099" y="1620214"/>
            <a:ext cx="5652834" cy="4422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* в 2018 были посажены первые 30.000 кустов</a:t>
            </a:r>
          </a:p>
          <a:p>
            <a:pPr marL="180473" indent="-180473">
              <a:buSzPct val="100000"/>
              <a:buChar char="*"/>
            </a:pPr>
            <a:r>
              <a:t>в 2019 была посажена вторая партия 40.000 кустов</a:t>
            </a:r>
          </a:p>
          <a:p>
            <a:pPr/>
          </a:p>
          <a:p>
            <a:pPr/>
            <a:r>
              <a:t>ЧТО ИМЕЕМ В ИТОГЕ через 2-3 года.</a:t>
            </a:r>
          </a:p>
          <a:p>
            <a:pPr/>
          </a:p>
          <a:p>
            <a:pPr marL="180473" indent="-180473">
              <a:buSzPct val="100000"/>
              <a:buChar char="-"/>
            </a:pPr>
            <a:r>
              <a:t>3 га сорта Патриот превратились в сорт Нортленд.</a:t>
            </a:r>
          </a:p>
          <a:p>
            <a:pPr marL="180473" indent="-180473">
              <a:buSzPct val="100000"/>
              <a:buChar char="-"/>
            </a:pPr>
            <a:r>
              <a:t>5 га сорта Дюк превратились вероятнее всего в сорт Сиера. </a:t>
            </a:r>
          </a:p>
          <a:p>
            <a:pPr marL="180473" indent="-180473">
              <a:buSzPct val="100000"/>
              <a:buChar char="-"/>
            </a:pPr>
            <a:r>
              <a:t>5 га сорта Блюкроп превратились в смесь сортов Блюкроп и, наверное, Сиеры.</a:t>
            </a:r>
          </a:p>
          <a:p>
            <a:pPr marL="180473" indent="-180473">
              <a:buSzPct val="100000"/>
              <a:buChar char="-"/>
            </a:pPr>
            <a:r>
              <a:t>2 га сорта Бонус оказались «засорены» каким то южным сортом, вероятнее всего Легаси. 50%.</a:t>
            </a:r>
          </a:p>
          <a:p>
            <a:pPr marL="180473" indent="-180473">
              <a:buSzPct val="100000"/>
              <a:buChar char="-"/>
            </a:pPr>
            <a:r>
              <a:t>1 га Торо оказалось смесью неизвестных мне сортов.</a:t>
            </a:r>
          </a:p>
          <a:p>
            <a:pPr marL="180473" indent="-180473">
              <a:buSzPct val="100000"/>
              <a:buChar char="-"/>
            </a:pPr>
          </a:p>
          <a:p>
            <a:pPr marL="180473" indent="-180473">
              <a:buSzPct val="100000"/>
              <a:buChar char="-"/>
            </a:pPr>
            <a:r>
              <a:t>ИТОГО: Отсуствие пересорта на 4 га из 20га.</a:t>
            </a:r>
          </a:p>
        </p:txBody>
      </p:sp>
      <p:sp>
        <p:nvSpPr>
          <p:cNvPr id="128" name="Нижний колонтитул 4"/>
          <p:cNvSpPr txBox="1"/>
          <p:nvPr/>
        </p:nvSpPr>
        <p:spPr>
          <a:xfrm>
            <a:off x="1983849" y="6319510"/>
            <a:ext cx="5285631" cy="438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200">
                <a:solidFill>
                  <a:srgbClr val="888888"/>
                </a:solidFill>
              </a:defRPr>
            </a:pPr>
            <a:r>
              <a:t>V </a:t>
            </a:r>
            <a:r>
              <a:t>Международная конференция Ягоды России 2022 </a:t>
            </a:r>
          </a:p>
          <a:p>
            <a:pPr algn="ctr">
              <a:defRPr sz="1200">
                <a:solidFill>
                  <a:srgbClr val="888888"/>
                </a:solidFill>
              </a:defRPr>
            </a:pPr>
            <a:r>
              <a:t>24 – 25 февраля, г. Воронеж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* Поля пересорт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* Поля пересорта</a:t>
            </a:r>
          </a:p>
        </p:txBody>
      </p:sp>
      <p:sp>
        <p:nvSpPr>
          <p:cNvPr id="131" name="Номер слайда"/>
          <p:cNvSpPr txBox="1"/>
          <p:nvPr>
            <p:ph type="sldNum" sz="quarter" idx="2"/>
          </p:nvPr>
        </p:nvSpPr>
        <p:spPr>
          <a:xfrm>
            <a:off x="11908398" y="6392767"/>
            <a:ext cx="181382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2" name="IMG_6681.jpeg" descr="IMG_668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6073" y="1973707"/>
            <a:ext cx="2884370" cy="3845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G_6679 2.jpeg" descr="IMG_6679 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6628" y="1973706"/>
            <a:ext cx="2884370" cy="3845827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Нижний колонтитул 4"/>
          <p:cNvSpPr txBox="1"/>
          <p:nvPr/>
        </p:nvSpPr>
        <p:spPr>
          <a:xfrm>
            <a:off x="1983849" y="6319510"/>
            <a:ext cx="5285631" cy="438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200">
                <a:solidFill>
                  <a:srgbClr val="888888"/>
                </a:solidFill>
              </a:defRPr>
            </a:pPr>
            <a:r>
              <a:t>V </a:t>
            </a:r>
            <a:r>
              <a:t>Международная конференция Ягоды России 2022 </a:t>
            </a:r>
          </a:p>
          <a:p>
            <a:pPr algn="ctr">
              <a:defRPr sz="1200">
                <a:solidFill>
                  <a:srgbClr val="888888"/>
                </a:solidFill>
              </a:defRPr>
            </a:pPr>
            <a:r>
              <a:t>24 – 25 февраля, г. Воронеж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Выводы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Выводы</a:t>
            </a:r>
          </a:p>
        </p:txBody>
      </p:sp>
      <p:sp>
        <p:nvSpPr>
          <p:cNvPr id="137" name="Номер слайда"/>
          <p:cNvSpPr txBox="1"/>
          <p:nvPr>
            <p:ph type="sldNum" sz="quarter" idx="2"/>
          </p:nvPr>
        </p:nvSpPr>
        <p:spPr>
          <a:xfrm>
            <a:off x="11908398" y="6392767"/>
            <a:ext cx="181382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8" name="Тщательно и осознанно выбирать поставщика…"/>
          <p:cNvSpPr txBox="1"/>
          <p:nvPr/>
        </p:nvSpPr>
        <p:spPr>
          <a:xfrm>
            <a:off x="1493010" y="1520116"/>
            <a:ext cx="6060355" cy="471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*"/>
            </a:pPr>
            <a:r>
              <a:t>Тщательно и осознанно выбирать поставщика</a:t>
            </a:r>
          </a:p>
          <a:p>
            <a:pPr/>
          </a:p>
          <a:p>
            <a:pPr marL="180473" indent="-180473">
              <a:buSzPct val="100000"/>
              <a:buChar char="*"/>
            </a:pPr>
            <a:r>
              <a:t>Обязательно приехать на производственную площадку или плантацию</a:t>
            </a:r>
          </a:p>
          <a:p>
            <a:pPr/>
          </a:p>
          <a:p>
            <a:pPr marL="180473" indent="-180473">
              <a:buSzPct val="100000"/>
              <a:buChar char="*"/>
            </a:pPr>
            <a:r>
              <a:t>Уточнить источник исходного материала</a:t>
            </a:r>
          </a:p>
          <a:p>
            <a:pPr/>
          </a:p>
          <a:p>
            <a:pPr marL="180473" indent="-180473">
              <a:buSzPct val="100000"/>
              <a:buChar char="*"/>
            </a:pPr>
            <a:r>
              <a:t>Не покупать у перекупщиков</a:t>
            </a:r>
          </a:p>
          <a:p>
            <a:pPr/>
          </a:p>
          <a:p>
            <a:pPr marL="180473" indent="-180473">
              <a:buSzPct val="100000"/>
              <a:buChar char="*"/>
            </a:pPr>
            <a:r>
              <a:t>Самообразовываться, обмануть знающего человека сложнее </a:t>
            </a:r>
          </a:p>
          <a:p>
            <a:pPr marL="180473" indent="-180473">
              <a:buSzPct val="100000"/>
              <a:buChar char="*"/>
            </a:pPr>
          </a:p>
          <a:p>
            <a:pPr marL="180473" indent="-180473">
              <a:buSzPct val="100000"/>
              <a:buChar char="*"/>
            </a:pPr>
            <a:r>
              <a:t>Молиться</a:t>
            </a:r>
          </a:p>
          <a:p>
            <a:pPr/>
          </a:p>
          <a:p>
            <a:pPr/>
          </a:p>
        </p:txBody>
      </p:sp>
      <p:pic>
        <p:nvPicPr>
          <p:cNvPr id="139" name="IMG_4086.jpeg" descr="IMG_40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24330" y="793515"/>
            <a:ext cx="3447559" cy="4596744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Нижний колонтитул 4"/>
          <p:cNvSpPr txBox="1"/>
          <p:nvPr/>
        </p:nvSpPr>
        <p:spPr>
          <a:xfrm>
            <a:off x="1983849" y="6319510"/>
            <a:ext cx="5285631" cy="438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200">
                <a:solidFill>
                  <a:srgbClr val="888888"/>
                </a:solidFill>
              </a:defRPr>
            </a:pPr>
            <a:r>
              <a:t>V </a:t>
            </a:r>
            <a:r>
              <a:t>Международная конференция Ягоды России 2022 </a:t>
            </a:r>
          </a:p>
          <a:p>
            <a:pPr algn="ctr">
              <a:defRPr sz="1200">
                <a:solidFill>
                  <a:srgbClr val="888888"/>
                </a:solidFill>
              </a:defRPr>
            </a:pPr>
            <a:r>
              <a:t>24 – 25 февраля, г. Воронеж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ижний колонтитул 3"/>
          <p:cNvSpPr txBox="1"/>
          <p:nvPr/>
        </p:nvSpPr>
        <p:spPr>
          <a:xfrm>
            <a:off x="1983849" y="6319510"/>
            <a:ext cx="5285631" cy="438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200">
                <a:solidFill>
                  <a:srgbClr val="888888"/>
                </a:solidFill>
              </a:defRPr>
            </a:pPr>
            <a:r>
              <a:t>V </a:t>
            </a:r>
            <a:r>
              <a:t>Международная конференция Ягоды России 2022</a:t>
            </a:r>
          </a:p>
          <a:p>
            <a:pPr algn="ctr">
              <a:defRPr sz="1200">
                <a:solidFill>
                  <a:srgbClr val="888888"/>
                </a:solidFill>
              </a:defRPr>
            </a:pPr>
            <a:r>
              <a:t>24 – 25 февраля, г. Воронеж</a:t>
            </a:r>
          </a:p>
        </p:txBody>
      </p:sp>
      <p:sp>
        <p:nvSpPr>
          <p:cNvPr id="143" name="Заголовок 1"/>
          <p:cNvSpPr txBox="1"/>
          <p:nvPr>
            <p:ph type="title"/>
          </p:nvPr>
        </p:nvSpPr>
        <p:spPr>
          <a:xfrm>
            <a:off x="1516565" y="365125"/>
            <a:ext cx="9233212" cy="2491091"/>
          </a:xfrm>
          <a:prstGeom prst="rect">
            <a:avLst/>
          </a:prstGeom>
        </p:spPr>
        <p:txBody>
          <a:bodyPr/>
          <a:lstStyle>
            <a:lvl1pPr algn="ctr">
              <a:defRPr sz="9600"/>
            </a:lvl1pPr>
          </a:lstStyle>
          <a:p>
            <a:pPr/>
            <a:r>
              <a:t>Вопросы?</a:t>
            </a:r>
          </a:p>
        </p:txBody>
      </p:sp>
      <p:sp>
        <p:nvSpPr>
          <p:cNvPr id="144" name="Объект 2"/>
          <p:cNvSpPr txBox="1"/>
          <p:nvPr>
            <p:ph type="body" sz="half" idx="1"/>
          </p:nvPr>
        </p:nvSpPr>
        <p:spPr>
          <a:xfrm>
            <a:off x="1906950" y="3999717"/>
            <a:ext cx="9233211" cy="3017220"/>
          </a:xfrm>
          <a:prstGeom prst="rect">
            <a:avLst/>
          </a:prstGeom>
        </p:spPr>
        <p:txBody>
          <a:bodyPr/>
          <a:lstStyle/>
          <a:p>
            <a:pPr/>
            <a:r>
              <a:t>89262166073</a:t>
            </a:r>
          </a:p>
          <a:p>
            <a:pPr/>
            <a:r>
              <a:t>Инстаграмм Модный Фермер</a:t>
            </a:r>
          </a:p>
        </p:txBody>
      </p:sp>
      <p:sp>
        <p:nvSpPr>
          <p:cNvPr id="145" name="Номер слайда 4"/>
          <p:cNvSpPr txBox="1"/>
          <p:nvPr>
            <p:ph type="sldNum" sz="quarter" idx="2"/>
          </p:nvPr>
        </p:nvSpPr>
        <p:spPr>
          <a:xfrm>
            <a:off x="11908398" y="6392767"/>
            <a:ext cx="181382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